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54676-2874-469E-B451-F4E90D4779A7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44612C2-22E5-46BC-A807-55BA54B81E41}">
      <dgm:prSet phldrT="[Текст]"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1.«Экономическое развитие»;</a:t>
          </a:r>
          <a:endParaRPr lang="ru-RU" sz="1400" b="1" dirty="0">
            <a:solidFill>
              <a:schemeClr val="tx1"/>
            </a:solidFill>
          </a:endParaRPr>
        </a:p>
      </dgm:t>
    </dgm:pt>
    <dgm:pt modelId="{5B980FA3-61AD-44D3-A4AF-6974C812D6E4}" type="parTrans" cxnId="{3D42315C-A184-436D-9721-50C9953AF45E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7217E099-1BF3-483B-BF62-594C0A8992EB}" type="sibTrans" cxnId="{3D42315C-A184-436D-9721-50C9953AF45E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1EF1C419-9A35-479D-B4C9-EFF2E9E29FBA}">
      <dgm:prSet phldrT="[Текст]"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2.«Развитие малого и среднего предпринимательства»;</a:t>
          </a:r>
          <a:endParaRPr lang="ru-RU" sz="1400" b="1" dirty="0">
            <a:solidFill>
              <a:schemeClr val="tx1"/>
            </a:solidFill>
          </a:endParaRPr>
        </a:p>
      </dgm:t>
    </dgm:pt>
    <dgm:pt modelId="{B7F96C34-E4B0-4BBF-A3B3-59E56CB420DC}" type="parTrans" cxnId="{4DDC4509-69A6-4B68-815B-5E8B76EED4C8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574D793C-4C63-475C-B636-EEDA23F18620}" type="sibTrans" cxnId="{4DDC4509-69A6-4B68-815B-5E8B76EED4C8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02639377-4E63-4FE2-9B9C-DC9F05CFA2BB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4.«Культура»;</a:t>
          </a:r>
          <a:endParaRPr lang="ru-RU" sz="1400" b="1" dirty="0">
            <a:solidFill>
              <a:schemeClr val="tx1"/>
            </a:solidFill>
          </a:endParaRPr>
        </a:p>
      </dgm:t>
    </dgm:pt>
    <dgm:pt modelId="{6E655F05-F45B-4895-A3E6-FBFB803F0A9E}" type="parTrans" cxnId="{C06CD0A8-CD1B-4735-B013-09573B68375B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D463965A-DB8D-4FB9-B0D6-9381BD1DDAFE}" type="sibTrans" cxnId="{C06CD0A8-CD1B-4735-B013-09573B68375B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AEFAE8ED-A6FC-403E-B48B-4E9C637C9C50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3.«Дошкольное, общее и дополнительное образование»;</a:t>
          </a:r>
          <a:endParaRPr lang="ru-RU" sz="1400" b="1" dirty="0">
            <a:solidFill>
              <a:schemeClr val="tx1"/>
            </a:solidFill>
          </a:endParaRPr>
        </a:p>
      </dgm:t>
    </dgm:pt>
    <dgm:pt modelId="{5D7374EE-13BC-48CE-BA4A-EA9B9F15E57D}" type="parTrans" cxnId="{4AA64413-223D-486B-B1E2-8D4D1B678CA1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5D4DC0C1-60D1-41EF-B306-93A94323818E}" type="sibTrans" cxnId="{4AA64413-223D-486B-B1E2-8D4D1B678CA1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5074CF49-C2EE-498D-8F81-6EFC0E7BD4C0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5.«Физическая культура и спорт»;</a:t>
          </a:r>
          <a:endParaRPr lang="ru-RU" sz="1400" b="1" dirty="0">
            <a:solidFill>
              <a:schemeClr val="tx1"/>
            </a:solidFill>
          </a:endParaRPr>
        </a:p>
      </dgm:t>
    </dgm:pt>
    <dgm:pt modelId="{821C8E4F-EAE6-4685-8E16-A1BB03A4657D}" type="parTrans" cxnId="{17547E17-427A-42D2-B99C-4E89B16C241A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A5482765-BA36-4E51-BAD8-F29777F714E9}" type="sibTrans" cxnId="{17547E17-427A-42D2-B99C-4E89B16C241A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F9C501CC-54CB-4822-B70A-525CEC5F1355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6.«Жилищное строительство и обеспечение граждан жильем. Жилищно-коммунальное хозяйство»;</a:t>
          </a:r>
          <a:endParaRPr lang="ru-RU" sz="1400" b="1" dirty="0">
            <a:solidFill>
              <a:schemeClr val="tx1"/>
            </a:solidFill>
          </a:endParaRPr>
        </a:p>
      </dgm:t>
    </dgm:pt>
    <dgm:pt modelId="{07D59EDD-A1F0-4908-82D6-022A2AA7D4BD}" type="parTrans" cxnId="{A63A232B-C48A-4304-9D3E-A1D18710F89D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E07EE823-E1D1-4611-A24D-3A0624DAFCAD}" type="sibTrans" cxnId="{A63A232B-C48A-4304-9D3E-A1D18710F89D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0497E225-6193-4858-B5D4-869242275CF7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7.«Выявление и пресечение случаев осуществления строительства без получения соответствующего разрешения»;</a:t>
          </a:r>
          <a:endParaRPr lang="ru-RU" sz="1400" b="1">
            <a:solidFill>
              <a:schemeClr val="tx1"/>
            </a:solidFill>
          </a:endParaRPr>
        </a:p>
      </dgm:t>
    </dgm:pt>
    <dgm:pt modelId="{B183B189-4456-4DDF-B942-4FFE7EE454BD}" type="parTrans" cxnId="{F8912C06-036B-4CB1-8F73-526601EFBF51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BE959BF0-E57C-4CBD-A662-DECDEEF5D416}" type="sibTrans" cxnId="{F8912C06-036B-4CB1-8F73-526601EFBF51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9EFC7CD5-BC48-4113-BA61-8DBF8BA7D408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8.«Организация муниципального управления»;</a:t>
          </a:r>
          <a:endParaRPr lang="ru-RU" sz="1400" b="1">
            <a:solidFill>
              <a:schemeClr val="tx1"/>
            </a:solidFill>
          </a:endParaRPr>
        </a:p>
      </dgm:t>
    </dgm:pt>
    <dgm:pt modelId="{58572CFA-0294-4F21-911A-8A5407FB0285}" type="parTrans" cxnId="{8D2F6D52-9AC2-496F-9970-9212CEAF28DB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7A5E4F0B-31EC-44E2-AE2D-96B836CDC975}" type="sibTrans" cxnId="{8D2F6D52-9AC2-496F-9970-9212CEAF28DB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2391B488-86C9-4778-9760-20816EA2B229}">
      <dgm:prSet custT="1"/>
      <dgm:spPr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9.«Энергосбережение и повышение энергетической эффективности».</a:t>
          </a:r>
          <a:endParaRPr lang="ru-RU" sz="1400" b="1" dirty="0">
            <a:solidFill>
              <a:schemeClr val="tx1"/>
            </a:solidFill>
          </a:endParaRPr>
        </a:p>
      </dgm:t>
    </dgm:pt>
    <dgm:pt modelId="{DCF5C2BF-1CCF-4849-8890-F38129E8C16F}" type="parTrans" cxnId="{3E0E6766-10A5-4698-811C-AC4C1103EB99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F6ABD566-2873-454E-B03C-055008D03B68}" type="sibTrans" cxnId="{3E0E6766-10A5-4698-811C-AC4C1103EB99}">
      <dgm:prSet/>
      <dgm:spPr/>
      <dgm:t>
        <a:bodyPr/>
        <a:lstStyle/>
        <a:p>
          <a:endParaRPr lang="ru-RU" b="1">
            <a:solidFill>
              <a:srgbClr val="D24710"/>
            </a:solidFill>
          </a:endParaRPr>
        </a:p>
      </dgm:t>
    </dgm:pt>
    <dgm:pt modelId="{B3AE6E65-AA89-4BEC-86B8-3484B1985153}" type="pres">
      <dgm:prSet presAssocID="{8DC54676-2874-469E-B451-F4E90D4779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FE539-C853-4393-9C27-0A98D1CEB19E}" type="pres">
      <dgm:prSet presAssocID="{944612C2-22E5-46BC-A807-55BA54B81E4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33632-9FC1-42BF-BEB1-A84A669DAE8E}" type="pres">
      <dgm:prSet presAssocID="{7217E099-1BF3-483B-BF62-594C0A8992EB}" presName="spacer" presStyleCnt="0"/>
      <dgm:spPr/>
    </dgm:pt>
    <dgm:pt modelId="{BC567776-8043-431B-8049-CD6709EE8683}" type="pres">
      <dgm:prSet presAssocID="{1EF1C419-9A35-479D-B4C9-EFF2E9E29FB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CDCFF-7A22-4EDD-AAF2-3540CEE5423F}" type="pres">
      <dgm:prSet presAssocID="{574D793C-4C63-475C-B636-EEDA23F18620}" presName="spacer" presStyleCnt="0"/>
      <dgm:spPr/>
    </dgm:pt>
    <dgm:pt modelId="{88DE95F3-863E-42C6-A71D-DBF0F35D126B}" type="pres">
      <dgm:prSet presAssocID="{AEFAE8ED-A6FC-403E-B48B-4E9C637C9C5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DFC3-CAB8-43DD-97C5-9A436B355AC1}" type="pres">
      <dgm:prSet presAssocID="{5D4DC0C1-60D1-41EF-B306-93A94323818E}" presName="spacer" presStyleCnt="0"/>
      <dgm:spPr/>
    </dgm:pt>
    <dgm:pt modelId="{C0407864-4C07-43DD-8FAC-B401F6EC82D0}" type="pres">
      <dgm:prSet presAssocID="{02639377-4E63-4FE2-9B9C-DC9F05CFA2B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23B1B-B53B-4584-9832-73E2E0E28116}" type="pres">
      <dgm:prSet presAssocID="{D463965A-DB8D-4FB9-B0D6-9381BD1DDAFE}" presName="spacer" presStyleCnt="0"/>
      <dgm:spPr/>
    </dgm:pt>
    <dgm:pt modelId="{BCCFD715-597E-4985-AAA3-35CB5BD49735}" type="pres">
      <dgm:prSet presAssocID="{5074CF49-C2EE-498D-8F81-6EFC0E7BD4C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F3780-1C5B-4BB7-A1CD-DAF52D36F366}" type="pres">
      <dgm:prSet presAssocID="{A5482765-BA36-4E51-BAD8-F29777F714E9}" presName="spacer" presStyleCnt="0"/>
      <dgm:spPr/>
    </dgm:pt>
    <dgm:pt modelId="{D717BFF5-4907-45F2-9D79-93E56B8BA09E}" type="pres">
      <dgm:prSet presAssocID="{F9C501CC-54CB-4822-B70A-525CEC5F135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FEE15-F2D5-4647-874B-F17AA65D0256}" type="pres">
      <dgm:prSet presAssocID="{E07EE823-E1D1-4611-A24D-3A0624DAFCAD}" presName="spacer" presStyleCnt="0"/>
      <dgm:spPr/>
    </dgm:pt>
    <dgm:pt modelId="{B0C85B56-0E0E-4156-81BC-98E61A6C3911}" type="pres">
      <dgm:prSet presAssocID="{0497E225-6193-4858-B5D4-869242275CF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01A6B-BD14-4E58-B5E9-BE321099EC77}" type="pres">
      <dgm:prSet presAssocID="{BE959BF0-E57C-4CBD-A662-DECDEEF5D416}" presName="spacer" presStyleCnt="0"/>
      <dgm:spPr/>
    </dgm:pt>
    <dgm:pt modelId="{826E5E89-0C6F-4035-8EDC-15ACC3F475EF}" type="pres">
      <dgm:prSet presAssocID="{9EFC7CD5-BC48-4113-BA61-8DBF8BA7D40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AB727-B932-4781-BD0B-8A06823005CD}" type="pres">
      <dgm:prSet presAssocID="{7A5E4F0B-31EC-44E2-AE2D-96B836CDC975}" presName="spacer" presStyleCnt="0"/>
      <dgm:spPr/>
    </dgm:pt>
    <dgm:pt modelId="{89E00DAC-FABE-4CFA-BCDE-3101D3EFDC43}" type="pres">
      <dgm:prSet presAssocID="{2391B488-86C9-4778-9760-20816EA2B22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6AC2C-E30F-4975-9E37-386949737B62}" type="presOf" srcId="{5074CF49-C2EE-498D-8F81-6EFC0E7BD4C0}" destId="{BCCFD715-597E-4985-AAA3-35CB5BD49735}" srcOrd="0" destOrd="0" presId="urn:microsoft.com/office/officeart/2005/8/layout/vList2"/>
    <dgm:cxn modelId="{A3218FFF-2B20-480A-82EA-D855A4D92A05}" type="presOf" srcId="{9EFC7CD5-BC48-4113-BA61-8DBF8BA7D408}" destId="{826E5E89-0C6F-4035-8EDC-15ACC3F475EF}" srcOrd="0" destOrd="0" presId="urn:microsoft.com/office/officeart/2005/8/layout/vList2"/>
    <dgm:cxn modelId="{88372A8C-A56E-48AA-B7B6-7845105D029C}" type="presOf" srcId="{AEFAE8ED-A6FC-403E-B48B-4E9C637C9C50}" destId="{88DE95F3-863E-42C6-A71D-DBF0F35D126B}" srcOrd="0" destOrd="0" presId="urn:microsoft.com/office/officeart/2005/8/layout/vList2"/>
    <dgm:cxn modelId="{4DDC4509-69A6-4B68-815B-5E8B76EED4C8}" srcId="{8DC54676-2874-469E-B451-F4E90D4779A7}" destId="{1EF1C419-9A35-479D-B4C9-EFF2E9E29FBA}" srcOrd="1" destOrd="0" parTransId="{B7F96C34-E4B0-4BBF-A3B3-59E56CB420DC}" sibTransId="{574D793C-4C63-475C-B636-EEDA23F18620}"/>
    <dgm:cxn modelId="{929AB3BB-1928-49F8-9A34-66852C3CCCD6}" type="presOf" srcId="{02639377-4E63-4FE2-9B9C-DC9F05CFA2BB}" destId="{C0407864-4C07-43DD-8FAC-B401F6EC82D0}" srcOrd="0" destOrd="0" presId="urn:microsoft.com/office/officeart/2005/8/layout/vList2"/>
    <dgm:cxn modelId="{17547E17-427A-42D2-B99C-4E89B16C241A}" srcId="{8DC54676-2874-469E-B451-F4E90D4779A7}" destId="{5074CF49-C2EE-498D-8F81-6EFC0E7BD4C0}" srcOrd="4" destOrd="0" parTransId="{821C8E4F-EAE6-4685-8E16-A1BB03A4657D}" sibTransId="{A5482765-BA36-4E51-BAD8-F29777F714E9}"/>
    <dgm:cxn modelId="{3E0E6766-10A5-4698-811C-AC4C1103EB99}" srcId="{8DC54676-2874-469E-B451-F4E90D4779A7}" destId="{2391B488-86C9-4778-9760-20816EA2B229}" srcOrd="8" destOrd="0" parTransId="{DCF5C2BF-1CCF-4849-8890-F38129E8C16F}" sibTransId="{F6ABD566-2873-454E-B03C-055008D03B68}"/>
    <dgm:cxn modelId="{D9DB1336-0468-49DB-AF06-C2DAC4ADD7D9}" type="presOf" srcId="{944612C2-22E5-46BC-A807-55BA54B81E41}" destId="{480FE539-C853-4393-9C27-0A98D1CEB19E}" srcOrd="0" destOrd="0" presId="urn:microsoft.com/office/officeart/2005/8/layout/vList2"/>
    <dgm:cxn modelId="{F8912C06-036B-4CB1-8F73-526601EFBF51}" srcId="{8DC54676-2874-469E-B451-F4E90D4779A7}" destId="{0497E225-6193-4858-B5D4-869242275CF7}" srcOrd="6" destOrd="0" parTransId="{B183B189-4456-4DDF-B942-4FFE7EE454BD}" sibTransId="{BE959BF0-E57C-4CBD-A662-DECDEEF5D416}"/>
    <dgm:cxn modelId="{C06CD0A8-CD1B-4735-B013-09573B68375B}" srcId="{8DC54676-2874-469E-B451-F4E90D4779A7}" destId="{02639377-4E63-4FE2-9B9C-DC9F05CFA2BB}" srcOrd="3" destOrd="0" parTransId="{6E655F05-F45B-4895-A3E6-FBFB803F0A9E}" sibTransId="{D463965A-DB8D-4FB9-B0D6-9381BD1DDAFE}"/>
    <dgm:cxn modelId="{9E49E047-6ABF-46B3-8DAA-BB65392F1225}" type="presOf" srcId="{2391B488-86C9-4778-9760-20816EA2B229}" destId="{89E00DAC-FABE-4CFA-BCDE-3101D3EFDC43}" srcOrd="0" destOrd="0" presId="urn:microsoft.com/office/officeart/2005/8/layout/vList2"/>
    <dgm:cxn modelId="{3D42315C-A184-436D-9721-50C9953AF45E}" srcId="{8DC54676-2874-469E-B451-F4E90D4779A7}" destId="{944612C2-22E5-46BC-A807-55BA54B81E41}" srcOrd="0" destOrd="0" parTransId="{5B980FA3-61AD-44D3-A4AF-6974C812D6E4}" sibTransId="{7217E099-1BF3-483B-BF62-594C0A8992EB}"/>
    <dgm:cxn modelId="{F0D8B8A4-E47B-40A9-B47E-B9A3A9348F4E}" type="presOf" srcId="{F9C501CC-54CB-4822-B70A-525CEC5F1355}" destId="{D717BFF5-4907-45F2-9D79-93E56B8BA09E}" srcOrd="0" destOrd="0" presId="urn:microsoft.com/office/officeart/2005/8/layout/vList2"/>
    <dgm:cxn modelId="{51658B28-FAEF-4208-91BA-180E09C166C8}" type="presOf" srcId="{0497E225-6193-4858-B5D4-869242275CF7}" destId="{B0C85B56-0E0E-4156-81BC-98E61A6C3911}" srcOrd="0" destOrd="0" presId="urn:microsoft.com/office/officeart/2005/8/layout/vList2"/>
    <dgm:cxn modelId="{16203DCD-A19B-4926-A58D-6A397BC263A4}" type="presOf" srcId="{8DC54676-2874-469E-B451-F4E90D4779A7}" destId="{B3AE6E65-AA89-4BEC-86B8-3484B1985153}" srcOrd="0" destOrd="0" presId="urn:microsoft.com/office/officeart/2005/8/layout/vList2"/>
    <dgm:cxn modelId="{A63A232B-C48A-4304-9D3E-A1D18710F89D}" srcId="{8DC54676-2874-469E-B451-F4E90D4779A7}" destId="{F9C501CC-54CB-4822-B70A-525CEC5F1355}" srcOrd="5" destOrd="0" parTransId="{07D59EDD-A1F0-4908-82D6-022A2AA7D4BD}" sibTransId="{E07EE823-E1D1-4611-A24D-3A0624DAFCAD}"/>
    <dgm:cxn modelId="{4AA64413-223D-486B-B1E2-8D4D1B678CA1}" srcId="{8DC54676-2874-469E-B451-F4E90D4779A7}" destId="{AEFAE8ED-A6FC-403E-B48B-4E9C637C9C50}" srcOrd="2" destOrd="0" parTransId="{5D7374EE-13BC-48CE-BA4A-EA9B9F15E57D}" sibTransId="{5D4DC0C1-60D1-41EF-B306-93A94323818E}"/>
    <dgm:cxn modelId="{D40CE906-AA42-4195-87F7-42070FD5D849}" type="presOf" srcId="{1EF1C419-9A35-479D-B4C9-EFF2E9E29FBA}" destId="{BC567776-8043-431B-8049-CD6709EE8683}" srcOrd="0" destOrd="0" presId="urn:microsoft.com/office/officeart/2005/8/layout/vList2"/>
    <dgm:cxn modelId="{8D2F6D52-9AC2-496F-9970-9212CEAF28DB}" srcId="{8DC54676-2874-469E-B451-F4E90D4779A7}" destId="{9EFC7CD5-BC48-4113-BA61-8DBF8BA7D408}" srcOrd="7" destOrd="0" parTransId="{58572CFA-0294-4F21-911A-8A5407FB0285}" sibTransId="{7A5E4F0B-31EC-44E2-AE2D-96B836CDC975}"/>
    <dgm:cxn modelId="{5DACAD44-48DA-475A-9CB4-3C964E5976EE}" type="presParOf" srcId="{B3AE6E65-AA89-4BEC-86B8-3484B1985153}" destId="{480FE539-C853-4393-9C27-0A98D1CEB19E}" srcOrd="0" destOrd="0" presId="urn:microsoft.com/office/officeart/2005/8/layout/vList2"/>
    <dgm:cxn modelId="{F69E00E5-AA53-44A3-BC3A-7F62B8E334D4}" type="presParOf" srcId="{B3AE6E65-AA89-4BEC-86B8-3484B1985153}" destId="{DF433632-9FC1-42BF-BEB1-A84A669DAE8E}" srcOrd="1" destOrd="0" presId="urn:microsoft.com/office/officeart/2005/8/layout/vList2"/>
    <dgm:cxn modelId="{9D83C621-6B3F-4DA3-A1FB-FD0C602B11F0}" type="presParOf" srcId="{B3AE6E65-AA89-4BEC-86B8-3484B1985153}" destId="{BC567776-8043-431B-8049-CD6709EE8683}" srcOrd="2" destOrd="0" presId="urn:microsoft.com/office/officeart/2005/8/layout/vList2"/>
    <dgm:cxn modelId="{271B6893-1C7C-4634-852E-02DAE8C6764F}" type="presParOf" srcId="{B3AE6E65-AA89-4BEC-86B8-3484B1985153}" destId="{861CDCFF-7A22-4EDD-AAF2-3540CEE5423F}" srcOrd="3" destOrd="0" presId="urn:microsoft.com/office/officeart/2005/8/layout/vList2"/>
    <dgm:cxn modelId="{73BA0143-519D-40CF-AFAA-8FE5FE5E63A1}" type="presParOf" srcId="{B3AE6E65-AA89-4BEC-86B8-3484B1985153}" destId="{88DE95F3-863E-42C6-A71D-DBF0F35D126B}" srcOrd="4" destOrd="0" presId="urn:microsoft.com/office/officeart/2005/8/layout/vList2"/>
    <dgm:cxn modelId="{9CE56A91-B747-426B-82FB-55D5DBA8F224}" type="presParOf" srcId="{B3AE6E65-AA89-4BEC-86B8-3484B1985153}" destId="{1A99DFC3-CAB8-43DD-97C5-9A436B355AC1}" srcOrd="5" destOrd="0" presId="urn:microsoft.com/office/officeart/2005/8/layout/vList2"/>
    <dgm:cxn modelId="{7AEF30F9-A0E2-4C75-94AB-BE457E1CCAB1}" type="presParOf" srcId="{B3AE6E65-AA89-4BEC-86B8-3484B1985153}" destId="{C0407864-4C07-43DD-8FAC-B401F6EC82D0}" srcOrd="6" destOrd="0" presId="urn:microsoft.com/office/officeart/2005/8/layout/vList2"/>
    <dgm:cxn modelId="{30F36DA4-8370-4C8E-8A18-B6B6078457CC}" type="presParOf" srcId="{B3AE6E65-AA89-4BEC-86B8-3484B1985153}" destId="{88C23B1B-B53B-4584-9832-73E2E0E28116}" srcOrd="7" destOrd="0" presId="urn:microsoft.com/office/officeart/2005/8/layout/vList2"/>
    <dgm:cxn modelId="{8EAB1B61-42C9-4F63-A145-081D1BBD1735}" type="presParOf" srcId="{B3AE6E65-AA89-4BEC-86B8-3484B1985153}" destId="{BCCFD715-597E-4985-AAA3-35CB5BD49735}" srcOrd="8" destOrd="0" presId="urn:microsoft.com/office/officeart/2005/8/layout/vList2"/>
    <dgm:cxn modelId="{2967B14D-076B-42D8-AD09-B29E21CF499F}" type="presParOf" srcId="{B3AE6E65-AA89-4BEC-86B8-3484B1985153}" destId="{609F3780-1C5B-4BB7-A1CD-DAF52D36F366}" srcOrd="9" destOrd="0" presId="urn:microsoft.com/office/officeart/2005/8/layout/vList2"/>
    <dgm:cxn modelId="{CF416B7B-03EE-42D7-ACAA-584821C6B29A}" type="presParOf" srcId="{B3AE6E65-AA89-4BEC-86B8-3484B1985153}" destId="{D717BFF5-4907-45F2-9D79-93E56B8BA09E}" srcOrd="10" destOrd="0" presId="urn:microsoft.com/office/officeart/2005/8/layout/vList2"/>
    <dgm:cxn modelId="{86494FEA-B65E-46B8-9D40-AFF1BC2DB6EA}" type="presParOf" srcId="{B3AE6E65-AA89-4BEC-86B8-3484B1985153}" destId="{8B7FEE15-F2D5-4647-874B-F17AA65D0256}" srcOrd="11" destOrd="0" presId="urn:microsoft.com/office/officeart/2005/8/layout/vList2"/>
    <dgm:cxn modelId="{6CC6CD34-777B-47D4-B81A-4166CAF0E721}" type="presParOf" srcId="{B3AE6E65-AA89-4BEC-86B8-3484B1985153}" destId="{B0C85B56-0E0E-4156-81BC-98E61A6C3911}" srcOrd="12" destOrd="0" presId="urn:microsoft.com/office/officeart/2005/8/layout/vList2"/>
    <dgm:cxn modelId="{89FD49F5-633C-45B7-B62E-26CDF6AA8DD4}" type="presParOf" srcId="{B3AE6E65-AA89-4BEC-86B8-3484B1985153}" destId="{58301A6B-BD14-4E58-B5E9-BE321099EC77}" srcOrd="13" destOrd="0" presId="urn:microsoft.com/office/officeart/2005/8/layout/vList2"/>
    <dgm:cxn modelId="{F4DD3899-A35B-427A-A1C5-6664A16279B9}" type="presParOf" srcId="{B3AE6E65-AA89-4BEC-86B8-3484B1985153}" destId="{826E5E89-0C6F-4035-8EDC-15ACC3F475EF}" srcOrd="14" destOrd="0" presId="urn:microsoft.com/office/officeart/2005/8/layout/vList2"/>
    <dgm:cxn modelId="{A3CE49BF-F858-4B08-919A-E5BF5827778F}" type="presParOf" srcId="{B3AE6E65-AA89-4BEC-86B8-3484B1985153}" destId="{D93AB727-B932-4781-BD0B-8A06823005CD}" srcOrd="15" destOrd="0" presId="urn:microsoft.com/office/officeart/2005/8/layout/vList2"/>
    <dgm:cxn modelId="{6B2F759E-9AAB-4A98-A1FB-4FE0315FCE3C}" type="presParOf" srcId="{B3AE6E65-AA89-4BEC-86B8-3484B1985153}" destId="{89E00DAC-FABE-4CFA-BCDE-3101D3EFDC4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FE539-C853-4393-9C27-0A98D1CEB19E}">
      <dsp:nvSpPr>
        <dsp:cNvPr id="0" name=""/>
        <dsp:cNvSpPr/>
      </dsp:nvSpPr>
      <dsp:spPr>
        <a:xfrm>
          <a:off x="0" y="1051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1.«Экономическое развитие»;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25469"/>
        <a:ext cx="6935939" cy="451374"/>
      </dsp:txXfrm>
    </dsp:sp>
    <dsp:sp modelId="{BC567776-8043-431B-8049-CD6709EE8683}">
      <dsp:nvSpPr>
        <dsp:cNvPr id="0" name=""/>
        <dsp:cNvSpPr/>
      </dsp:nvSpPr>
      <dsp:spPr>
        <a:xfrm>
          <a:off x="0" y="514326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2.«Развитие малого и среднего предпринимательства»;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538744"/>
        <a:ext cx="6935939" cy="451374"/>
      </dsp:txXfrm>
    </dsp:sp>
    <dsp:sp modelId="{88DE95F3-863E-42C6-A71D-DBF0F35D126B}">
      <dsp:nvSpPr>
        <dsp:cNvPr id="0" name=""/>
        <dsp:cNvSpPr/>
      </dsp:nvSpPr>
      <dsp:spPr>
        <a:xfrm>
          <a:off x="0" y="1027601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3.«Дошкольное, общее и дополнительное образование»;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1052019"/>
        <a:ext cx="6935939" cy="451374"/>
      </dsp:txXfrm>
    </dsp:sp>
    <dsp:sp modelId="{C0407864-4C07-43DD-8FAC-B401F6EC82D0}">
      <dsp:nvSpPr>
        <dsp:cNvPr id="0" name=""/>
        <dsp:cNvSpPr/>
      </dsp:nvSpPr>
      <dsp:spPr>
        <a:xfrm>
          <a:off x="0" y="1540875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4.«Культура»;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1565293"/>
        <a:ext cx="6935939" cy="451374"/>
      </dsp:txXfrm>
    </dsp:sp>
    <dsp:sp modelId="{BCCFD715-597E-4985-AAA3-35CB5BD49735}">
      <dsp:nvSpPr>
        <dsp:cNvPr id="0" name=""/>
        <dsp:cNvSpPr/>
      </dsp:nvSpPr>
      <dsp:spPr>
        <a:xfrm>
          <a:off x="0" y="2054150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5.«Физическая культура и спорт»;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2078568"/>
        <a:ext cx="6935939" cy="451374"/>
      </dsp:txXfrm>
    </dsp:sp>
    <dsp:sp modelId="{D717BFF5-4907-45F2-9D79-93E56B8BA09E}">
      <dsp:nvSpPr>
        <dsp:cNvPr id="0" name=""/>
        <dsp:cNvSpPr/>
      </dsp:nvSpPr>
      <dsp:spPr>
        <a:xfrm>
          <a:off x="0" y="2567425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6.«Жилищное строительство и обеспечение граждан жильем. Жилищно-коммунальное хозяйство»;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2591843"/>
        <a:ext cx="6935939" cy="451374"/>
      </dsp:txXfrm>
    </dsp:sp>
    <dsp:sp modelId="{B0C85B56-0E0E-4156-81BC-98E61A6C3911}">
      <dsp:nvSpPr>
        <dsp:cNvPr id="0" name=""/>
        <dsp:cNvSpPr/>
      </dsp:nvSpPr>
      <dsp:spPr>
        <a:xfrm>
          <a:off x="0" y="3080700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7.«Выявление и пресечение случаев осуществления строительства без получения соответствующего разрешения»;</a:t>
          </a:r>
          <a:endParaRPr lang="ru-RU" sz="1400" b="1" kern="1200">
            <a:solidFill>
              <a:schemeClr val="tx1"/>
            </a:solidFill>
          </a:endParaRPr>
        </a:p>
      </dsp:txBody>
      <dsp:txXfrm>
        <a:off x="24418" y="3105118"/>
        <a:ext cx="6935939" cy="451374"/>
      </dsp:txXfrm>
    </dsp:sp>
    <dsp:sp modelId="{826E5E89-0C6F-4035-8EDC-15ACC3F475EF}">
      <dsp:nvSpPr>
        <dsp:cNvPr id="0" name=""/>
        <dsp:cNvSpPr/>
      </dsp:nvSpPr>
      <dsp:spPr>
        <a:xfrm>
          <a:off x="0" y="3593974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8.«Организация муниципального управления»;</a:t>
          </a:r>
          <a:endParaRPr lang="ru-RU" sz="1400" b="1" kern="1200">
            <a:solidFill>
              <a:schemeClr val="tx1"/>
            </a:solidFill>
          </a:endParaRPr>
        </a:p>
      </dsp:txBody>
      <dsp:txXfrm>
        <a:off x="24418" y="3618392"/>
        <a:ext cx="6935939" cy="451374"/>
      </dsp:txXfrm>
    </dsp:sp>
    <dsp:sp modelId="{89E00DAC-FABE-4CFA-BCDE-3101D3EFDC43}">
      <dsp:nvSpPr>
        <dsp:cNvPr id="0" name=""/>
        <dsp:cNvSpPr/>
      </dsp:nvSpPr>
      <dsp:spPr>
        <a:xfrm>
          <a:off x="0" y="4107249"/>
          <a:ext cx="6984775" cy="50021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tint val="66000"/>
                <a:satMod val="160000"/>
              </a:schemeClr>
            </a:gs>
            <a:gs pos="50000">
              <a:schemeClr val="accent6">
                <a:lumMod val="50000"/>
                <a:tint val="44500"/>
                <a:satMod val="160000"/>
              </a:schemeClr>
            </a:gs>
            <a:gs pos="100000">
              <a:schemeClr val="accent6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9.«Энергосбережение и повышение энергетической эффективности».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418" y="4131667"/>
        <a:ext cx="6935939" cy="45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D87E-3397-418C-A37A-10CD1E6EEA8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2281-D65E-4C0A-B89B-CE953949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7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7EB9-1D2A-484F-ACDC-995278E32076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1BAA-EEE7-453A-93D3-47903DE97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0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7B54-D84E-4896-AD16-403CBD0EB7E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E81E-A3E3-4737-9E34-BA4C536DB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149B-7505-409B-98DC-E3BA999992E3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3BCB-4864-40C9-8730-468A75E61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AA52-ACCA-4047-A76B-FDDA6810EDB2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BD96-9139-451D-A891-FE9A7501A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A55B-400F-48F0-8015-FAD9A4A1F39A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5D4F-F86C-4742-A5BA-DBA3F40D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9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C96B-3097-4882-9EED-8665BC16CDB7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0F7B-2221-4DC7-9832-6E8240A3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3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1833-DD79-4EA7-A921-A68FBADBD948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B382-AA83-48FC-A988-7D34AC92F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BD39-14DF-4C7F-AEE0-00F1627556B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B953-AB23-4945-9122-99AA7808D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5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E4E7-A891-462D-9FE2-CB6B4DE50AA1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E006-8C39-4CE0-9C7A-8D00AAEE4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1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5487-5641-4928-AAD4-8F3B5CC28E39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B2BA-BF84-4CDF-89C5-76E657616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494C6-3158-4121-806F-0ADF52C6865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1BFDB-3048-4B2A-ABFF-3814045B5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17.xls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19.xls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png"/><Relationship Id="rId5" Type="http://schemas.openxmlformats.org/officeDocument/2006/relationships/oleObject" Target="../embeddings/Microsoft_Excel_97-2003_Worksheet20.xls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97-2003_Worksheet21.xls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7" y="1182231"/>
            <a:ext cx="7992888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D247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Доклад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D247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«О результатах мониторинга эффективности деятельности органов местного самоуправления Курского муниципального района Ставропольского края за 2017 год»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1835150" y="5373688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C00000"/>
                </a:solidFill>
              </a:rPr>
              <a:t>Шпитько Виталий Валерьевич </a:t>
            </a:r>
          </a:p>
          <a:p>
            <a:pPr algn="just"/>
            <a:r>
              <a:rPr lang="ru-RU" altLang="ru-RU" sz="1400">
                <a:solidFill>
                  <a:srgbClr val="C00000"/>
                </a:solidFill>
              </a:rPr>
              <a:t>начальник отдела экономического и социального развития администрации Курского муниципального района Ставропольского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848872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Наибольшее снижение и наибольшее увеличение значений показателя «Доля выпускников муниципальных общеобразовательных организаций, не получивших аттестат о среднем (полном) образовании, в общей численности выпускников муниципальных общеобразовательных организаций» (процентных пунктов)</a:t>
            </a:r>
          </a:p>
        </p:txBody>
      </p:sp>
      <p:graphicFrame>
        <p:nvGraphicFramePr>
          <p:cNvPr id="11270" name="Диаграмма 4"/>
          <p:cNvGraphicFramePr>
            <a:graphicFrameLocks/>
          </p:cNvGraphicFramePr>
          <p:nvPr/>
        </p:nvGraphicFramePr>
        <p:xfrm>
          <a:off x="633413" y="1092200"/>
          <a:ext cx="8093075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5" imgW="8096190" imgH="4834547" progId="Excel.Chart.8">
                  <p:embed/>
                </p:oleObj>
              </mc:Choice>
              <mc:Fallback>
                <p:oleObj r:id="rId5" imgW="8096190" imgH="483454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092200"/>
                        <a:ext cx="8093075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4859338" y="1341438"/>
            <a:ext cx="4105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Туркменский муниципальный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Буденновский муниципальный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Ипатовский городской округ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Грачевский муниципальный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Нефтекумский городской округ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«Среднемесячная номинальная начисленная заработная плата учителей муниципальных общеобразовательных организаций» (рублей)</a:t>
            </a:r>
          </a:p>
        </p:txBody>
      </p:sp>
      <p:graphicFrame>
        <p:nvGraphicFramePr>
          <p:cNvPr id="12294" name="Диаграмма 4"/>
          <p:cNvGraphicFramePr>
            <a:graphicFrameLocks/>
          </p:cNvGraphicFramePr>
          <p:nvPr/>
        </p:nvGraphicFramePr>
        <p:xfrm>
          <a:off x="560388" y="785813"/>
          <a:ext cx="816610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5" imgW="8169348" imgH="4852837" progId="Excel.Chart.8">
                  <p:embed/>
                </p:oleObj>
              </mc:Choice>
              <mc:Fallback>
                <p:oleObj r:id="rId5" imgW="8169348" imgH="485283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785813"/>
                        <a:ext cx="8166100" cy="485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Культура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813690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культуры» (процентов)</a:t>
            </a:r>
          </a:p>
        </p:txBody>
      </p:sp>
      <p:graphicFrame>
        <p:nvGraphicFramePr>
          <p:cNvPr id="13319" name="Диаграмма 4"/>
          <p:cNvGraphicFramePr>
            <a:graphicFrameLocks/>
          </p:cNvGraphicFramePr>
          <p:nvPr/>
        </p:nvGraphicFramePr>
        <p:xfrm>
          <a:off x="200025" y="1290638"/>
          <a:ext cx="8670925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5" imgW="8669263" imgH="4779678" progId="Excel.Chart.8">
                  <p:embed/>
                </p:oleObj>
              </mc:Choice>
              <mc:Fallback>
                <p:oleObj r:id="rId5" imgW="8669263" imgH="477967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90638"/>
                        <a:ext cx="8670925" cy="478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Физическая культура и спорт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«Доля населения, систематически занимающегося физической культурой и спортом» (процентов)</a:t>
            </a:r>
          </a:p>
        </p:txBody>
      </p:sp>
      <p:graphicFrame>
        <p:nvGraphicFramePr>
          <p:cNvPr id="14343" name="Диаграмма 6"/>
          <p:cNvGraphicFramePr>
            <a:graphicFrameLocks/>
          </p:cNvGraphicFramePr>
          <p:nvPr/>
        </p:nvGraphicFramePr>
        <p:xfrm>
          <a:off x="776288" y="1020763"/>
          <a:ext cx="7159625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5" imgW="7163421" imgH="5212532" progId="Excel.Chart.8">
                  <p:embed/>
                </p:oleObj>
              </mc:Choice>
              <mc:Fallback>
                <p:oleObj r:id="rId5" imgW="7163421" imgH="521253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020763"/>
                        <a:ext cx="7159625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54636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«Доля обучающихся, систематически занимающихся физической культурой и спортом, в общей численности обучающихся» (процентов)</a:t>
            </a:r>
          </a:p>
        </p:txBody>
      </p:sp>
      <p:graphicFrame>
        <p:nvGraphicFramePr>
          <p:cNvPr id="15366" name="Диаграмма 4"/>
          <p:cNvGraphicFramePr>
            <a:graphicFrameLocks/>
          </p:cNvGraphicFramePr>
          <p:nvPr/>
        </p:nvGraphicFramePr>
        <p:xfrm>
          <a:off x="1136650" y="857250"/>
          <a:ext cx="709295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5" imgW="7096359" imgH="5499069" progId="Excel.Chart.8">
                  <p:embed/>
                </p:oleObj>
              </mc:Choice>
              <mc:Fallback>
                <p:oleObj r:id="rId5" imgW="7096359" imgH="549906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857250"/>
                        <a:ext cx="7092950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2"/>
          <p:cNvSpPr txBox="1">
            <a:spLocks/>
          </p:cNvSpPr>
          <p:nvPr/>
        </p:nvSpPr>
        <p:spPr bwMode="auto">
          <a:xfrm>
            <a:off x="250825" y="0"/>
            <a:ext cx="8569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Жилищное строительство и обеспечение граждан жильем. Жилищно-коммунальное хозяйство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«Общая площадь жилых помещений, приходящаяся в среднем на одного жителя» (кв. м на 1 жителя)</a:t>
            </a:r>
          </a:p>
        </p:txBody>
      </p:sp>
      <p:graphicFrame>
        <p:nvGraphicFramePr>
          <p:cNvPr id="16391" name="Диаграмма 4"/>
          <p:cNvGraphicFramePr>
            <a:graphicFrameLocks/>
          </p:cNvGraphicFramePr>
          <p:nvPr/>
        </p:nvGraphicFramePr>
        <p:xfrm>
          <a:off x="200025" y="1381125"/>
          <a:ext cx="803751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5" imgW="8035224" imgH="4474852" progId="Excel.Chart.8">
                  <p:embed/>
                </p:oleObj>
              </mc:Choice>
              <mc:Fallback>
                <p:oleObj r:id="rId5" imgW="8035224" imgH="447485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381125"/>
                        <a:ext cx="8037513" cy="447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темпы роста значений показателя «Общая площадь жилых помещений, приходящаяся в среднем на одного жителя» (процентов)</a:t>
            </a:r>
          </a:p>
        </p:txBody>
      </p:sp>
      <p:graphicFrame>
        <p:nvGraphicFramePr>
          <p:cNvPr id="17414" name="Диаграмма 4"/>
          <p:cNvGraphicFramePr>
            <a:graphicFrameLocks/>
          </p:cNvGraphicFramePr>
          <p:nvPr/>
        </p:nvGraphicFramePr>
        <p:xfrm>
          <a:off x="417513" y="930275"/>
          <a:ext cx="84677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5" imgW="8474174" imgH="5285690" progId="Excel.Chart.8">
                  <p:embed/>
                </p:oleObj>
              </mc:Choice>
              <mc:Fallback>
                <p:oleObj r:id="rId5" imgW="8474174" imgH="528569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30275"/>
                        <a:ext cx="8467725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640" y="179348"/>
            <a:ext cx="8136904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Наибольшее увеличение и наибольшее снижение значений показателя 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 (процентных пунктов)</a:t>
            </a:r>
          </a:p>
        </p:txBody>
      </p:sp>
      <p:graphicFrame>
        <p:nvGraphicFramePr>
          <p:cNvPr id="18438" name="Диаграмма 4"/>
          <p:cNvGraphicFramePr>
            <a:graphicFrameLocks/>
          </p:cNvGraphicFramePr>
          <p:nvPr/>
        </p:nvGraphicFramePr>
        <p:xfrm>
          <a:off x="406400" y="930275"/>
          <a:ext cx="8334375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5" imgW="8333954" imgH="5358848" progId="Excel.Chart.8">
                  <p:embed/>
                </p:oleObj>
              </mc:Choice>
              <mc:Fallback>
                <p:oleObj r:id="rId5" imgW="8333954" imgH="535884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930275"/>
                        <a:ext cx="8334375" cy="535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Организация муниципального управления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813690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образования» (рублей)</a:t>
            </a:r>
          </a:p>
        </p:txBody>
      </p:sp>
      <p:graphicFrame>
        <p:nvGraphicFramePr>
          <p:cNvPr id="19463" name="Диаграмма 4"/>
          <p:cNvGraphicFramePr>
            <a:graphicFrameLocks/>
          </p:cNvGraphicFramePr>
          <p:nvPr/>
        </p:nvGraphicFramePr>
        <p:xfrm>
          <a:off x="776288" y="1227138"/>
          <a:ext cx="723106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5" imgW="7236579" imgH="4840644" progId="Excel.Chart.8">
                  <p:embed/>
                </p:oleObj>
              </mc:Choice>
              <mc:Fallback>
                <p:oleObj r:id="rId5" imgW="7236579" imgH="484064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27138"/>
                        <a:ext cx="723106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9348"/>
            <a:ext cx="8136904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 (процентов)</a:t>
            </a:r>
          </a:p>
        </p:txBody>
      </p:sp>
      <p:graphicFrame>
        <p:nvGraphicFramePr>
          <p:cNvPr id="20486" name="Диаграмма 4"/>
          <p:cNvGraphicFramePr>
            <a:graphicFrameLocks/>
          </p:cNvGraphicFramePr>
          <p:nvPr/>
        </p:nvGraphicFramePr>
        <p:xfrm>
          <a:off x="417513" y="1217613"/>
          <a:ext cx="8237537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5" imgW="8242506" imgH="4779678" progId="Excel.Chart.8">
                  <p:embed/>
                </p:oleObj>
              </mc:Choice>
              <mc:Fallback>
                <p:oleObj r:id="rId5" imgW="8242506" imgH="477967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217613"/>
                        <a:ext cx="8237537" cy="478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2"/>
          <p:cNvSpPr txBox="1">
            <a:spLocks/>
          </p:cNvSpPr>
          <p:nvPr/>
        </p:nvSpPr>
        <p:spPr bwMode="auto">
          <a:xfrm>
            <a:off x="250825" y="115888"/>
            <a:ext cx="78501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D24710"/>
                </a:solidFill>
              </a:rPr>
              <a:t>Мониторинг эффективности деятельности органов местного самоуправления муниципальных образований Ставропольского края проведен по девяти сферам деятельности:</a:t>
            </a:r>
            <a:endParaRPr lang="ru-RU" altLang="ru-RU">
              <a:solidFill>
                <a:srgbClr val="D24710"/>
              </a:solidFill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/>
        </p:nvGraphicFramePr>
        <p:xfrm>
          <a:off x="1115616" y="1214184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Энергоснабжение и повышение энергетической эффективности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52736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Наименьшие и наибольшие значения показателя «Удельная величина потребления электрической энергии в многоквартирных домах» (кВт/ч на 1 проживающего)</a:t>
            </a:r>
          </a:p>
        </p:txBody>
      </p:sp>
      <p:graphicFrame>
        <p:nvGraphicFramePr>
          <p:cNvPr id="21511" name="Диаграмма 4"/>
          <p:cNvGraphicFramePr>
            <a:graphicFrameLocks/>
          </p:cNvGraphicFramePr>
          <p:nvPr/>
        </p:nvGraphicFramePr>
        <p:xfrm>
          <a:off x="417513" y="1649413"/>
          <a:ext cx="8229600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5" imgW="8236410" imgH="4779678" progId="Excel.Chart.8">
                  <p:embed/>
                </p:oleObj>
              </mc:Choice>
              <mc:Fallback>
                <p:oleObj r:id="rId5" imgW="8236410" imgH="477967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649413"/>
                        <a:ext cx="8229600" cy="478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Наименьшие и наибольшие значения показателя «Удельная величина потребления холодной воды в многоквартирных домах» (куб. метров на 1 проживающего)</a:t>
            </a:r>
          </a:p>
        </p:txBody>
      </p:sp>
      <p:graphicFrame>
        <p:nvGraphicFramePr>
          <p:cNvPr id="22534" name="Диаграмма 4"/>
          <p:cNvGraphicFramePr>
            <a:graphicFrameLocks/>
          </p:cNvGraphicFramePr>
          <p:nvPr/>
        </p:nvGraphicFramePr>
        <p:xfrm>
          <a:off x="776288" y="831850"/>
          <a:ext cx="73025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5" imgW="7303641" imgH="5200339" progId="Excel.Chart.8">
                  <p:embed/>
                </p:oleObj>
              </mc:Choice>
              <mc:Fallback>
                <p:oleObj r:id="rId5" imgW="7303641" imgH="520033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831850"/>
                        <a:ext cx="7302500" cy="519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Комплексная оценка эффективности деятельности органов местного самоуправления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52736"/>
            <a:ext cx="813690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«Уровень удовлетворенности населения деятельностью органов местного самоуправления муниципальных образований Ставропольского края» (в процентах от числа опрошенных)</a:t>
            </a:r>
          </a:p>
        </p:txBody>
      </p:sp>
      <p:graphicFrame>
        <p:nvGraphicFramePr>
          <p:cNvPr id="23559" name="Диаграмма 4"/>
          <p:cNvGraphicFramePr>
            <a:graphicFrameLocks/>
          </p:cNvGraphicFramePr>
          <p:nvPr/>
        </p:nvGraphicFramePr>
        <p:xfrm>
          <a:off x="992188" y="1778000"/>
          <a:ext cx="7245350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r:id="rId5" imgW="7242676" imgH="4651651" progId="Excel.Chart.8">
                  <p:embed/>
                </p:oleObj>
              </mc:Choice>
              <mc:Fallback>
                <p:oleObj r:id="rId5" imgW="7242676" imgH="465165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78000"/>
                        <a:ext cx="7245350" cy="465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13690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«Уровень удовлетворенности населения работой глав администрации муниципального образования Ставропольского края» (в процентах от числа опрошенных)</a:t>
            </a:r>
          </a:p>
        </p:txBody>
      </p:sp>
      <p:graphicFrame>
        <p:nvGraphicFramePr>
          <p:cNvPr id="24582" name="Диаграмма 4"/>
          <p:cNvGraphicFramePr>
            <a:graphicFrameLocks/>
          </p:cNvGraphicFramePr>
          <p:nvPr/>
        </p:nvGraphicFramePr>
        <p:xfrm>
          <a:off x="560388" y="1001713"/>
          <a:ext cx="7878762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5" imgW="7876715" imgH="4925995" progId="Excel.Chart.8">
                  <p:embed/>
                </p:oleObj>
              </mc:Choice>
              <mc:Fallback>
                <p:oleObj r:id="rId5" imgW="7876715" imgH="492599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001713"/>
                        <a:ext cx="7878762" cy="492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239963" y="2476500"/>
            <a:ext cx="466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2"/>
          <p:cNvSpPr txBox="1">
            <a:spLocks/>
          </p:cNvSpPr>
          <p:nvPr/>
        </p:nvSpPr>
        <p:spPr bwMode="auto">
          <a:xfrm>
            <a:off x="250825" y="115888"/>
            <a:ext cx="8497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Экономическое развитие</a:t>
            </a:r>
            <a:endParaRPr lang="ru-RU" altLang="ru-RU" sz="2800">
              <a:solidFill>
                <a:srgbClr val="D24710"/>
              </a:solidFill>
            </a:endParaRPr>
          </a:p>
        </p:txBody>
      </p:sp>
      <p:graphicFrame>
        <p:nvGraphicFramePr>
          <p:cNvPr id="4100" name="Диаграмма 7"/>
          <p:cNvGraphicFramePr>
            <a:graphicFrameLocks/>
          </p:cNvGraphicFramePr>
          <p:nvPr/>
        </p:nvGraphicFramePr>
        <p:xfrm>
          <a:off x="560388" y="1506538"/>
          <a:ext cx="8239125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5" imgW="8236410" imgH="4639458" progId="Excel.Chart.8">
                  <p:embed/>
                </p:oleObj>
              </mc:Choice>
              <mc:Fallback>
                <p:oleObj r:id="rId5" imgW="8236410" imgH="463945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06538"/>
                        <a:ext cx="8239125" cy="463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5720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7920879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«Объем инвестиций в основной капитал (за исключением бюджетных средств) в расчете на одного жителя», достигнутые муниципальными образованиями Ставропольского края» (рублей)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2"/>
          <p:cNvSpPr txBox="1">
            <a:spLocks/>
          </p:cNvSpPr>
          <p:nvPr/>
        </p:nvSpPr>
        <p:spPr bwMode="auto">
          <a:xfrm>
            <a:off x="250825" y="115888"/>
            <a:ext cx="86423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Развитие малого и среднего предпринимательства</a:t>
            </a:r>
            <a:endParaRPr lang="ru-RU" altLang="ru-RU" sz="2800">
              <a:solidFill>
                <a:srgbClr val="D24710"/>
              </a:solidFill>
            </a:endParaRPr>
          </a:p>
        </p:txBody>
      </p:sp>
      <p:graphicFrame>
        <p:nvGraphicFramePr>
          <p:cNvPr id="5124" name="Диаграмма 4"/>
          <p:cNvGraphicFramePr>
            <a:graphicFrameLocks/>
          </p:cNvGraphicFramePr>
          <p:nvPr/>
        </p:nvGraphicFramePr>
        <p:xfrm>
          <a:off x="488950" y="1146175"/>
          <a:ext cx="8455025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5" imgW="8455885" imgH="4590686" progId="Excel.Chart.8">
                  <p:embed/>
                </p:oleObj>
              </mc:Choice>
              <mc:Fallback>
                <p:oleObj r:id="rId5" imgW="8455885" imgH="459068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146175"/>
                        <a:ext cx="8455025" cy="459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5720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48066"/>
            <a:ext cx="792088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«Число субъектов малого и среднего предпринимательства в расчете на 10 тыс. человек населения»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148" name="Диаграмма 7"/>
          <p:cNvGraphicFramePr>
            <a:graphicFrameLocks/>
          </p:cNvGraphicFramePr>
          <p:nvPr/>
        </p:nvGraphicFramePr>
        <p:xfrm>
          <a:off x="200025" y="873125"/>
          <a:ext cx="8383588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5" imgW="8382727" imgH="4883319" progId="Excel.Chart.8">
                  <p:embed/>
                </p:oleObj>
              </mc:Choice>
              <mc:Fallback>
                <p:oleObj r:id="rId5" imgW="8382727" imgH="4883319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873125"/>
                        <a:ext cx="8383588" cy="488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1206" y="376321"/>
            <a:ext cx="798123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темпы роста значений показателя «Число субъектов малого и среднего предпринимательства в расчете на 10 тыс. человек населения» (процентов)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23480"/>
            <a:ext cx="7992888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и наименьшие значения показателя «Доля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организаций»</a:t>
            </a:r>
          </a:p>
        </p:txBody>
      </p:sp>
      <p:graphicFrame>
        <p:nvGraphicFramePr>
          <p:cNvPr id="7174" name="Диаграмма 4"/>
          <p:cNvGraphicFramePr>
            <a:graphicFrameLocks/>
          </p:cNvGraphicFramePr>
          <p:nvPr/>
        </p:nvGraphicFramePr>
        <p:xfrm>
          <a:off x="417513" y="930275"/>
          <a:ext cx="8323262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8327858" imgH="5285690" progId="Excel.Chart.8">
                  <p:embed/>
                </p:oleObj>
              </mc:Choice>
              <mc:Fallback>
                <p:oleObj r:id="rId5" imgW="8327858" imgH="528569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30275"/>
                        <a:ext cx="8323262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99288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увеличение и наибольшее уменьшение значений показателя «Доля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организаций» (процентных пунктов)</a:t>
            </a:r>
          </a:p>
        </p:txBody>
      </p:sp>
      <p:graphicFrame>
        <p:nvGraphicFramePr>
          <p:cNvPr id="8198" name="Диаграмма 4"/>
          <p:cNvGraphicFramePr>
            <a:graphicFrameLocks/>
          </p:cNvGraphicFramePr>
          <p:nvPr/>
        </p:nvGraphicFramePr>
        <p:xfrm>
          <a:off x="200025" y="1433513"/>
          <a:ext cx="861377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8614395" imgH="3993226" progId="Excel.Chart.8">
                  <p:embed/>
                </p:oleObj>
              </mc:Choice>
              <mc:Fallback>
                <p:oleObj r:id="rId5" imgW="8614395" imgH="399322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433513"/>
                        <a:ext cx="8613775" cy="399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2"/>
          <p:cNvSpPr txBox="1">
            <a:spLocks/>
          </p:cNvSpPr>
          <p:nvPr/>
        </p:nvSpPr>
        <p:spPr bwMode="auto">
          <a:xfrm>
            <a:off x="250825" y="115888"/>
            <a:ext cx="8569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D24710"/>
                </a:solidFill>
              </a:rPr>
              <a:t>Дошкольное, общее и дополнительное образование</a:t>
            </a:r>
            <a:endParaRPr lang="ru-RU" altLang="ru-RU" sz="2800">
              <a:solidFill>
                <a:srgbClr val="D2471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6"/>
            <a:ext cx="777686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Наибольшее снижение и наибольшее увеличение значений показателя «Доля детей в возрасте 1-6 лет, состоящих на учете для определения в муниципальные дошкольные образовательные организации, в общей численности детей в возрасте 1-6 лет» (процентных пунктов)</a:t>
            </a:r>
          </a:p>
        </p:txBody>
      </p:sp>
      <p:graphicFrame>
        <p:nvGraphicFramePr>
          <p:cNvPr id="9223" name="Диаграмма 4"/>
          <p:cNvGraphicFramePr>
            <a:graphicFrameLocks/>
          </p:cNvGraphicFramePr>
          <p:nvPr/>
        </p:nvGraphicFramePr>
        <p:xfrm>
          <a:off x="200025" y="1381125"/>
          <a:ext cx="874395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5" imgW="8742422" imgH="4767485" progId="Excel.Chart.8">
                  <p:embed/>
                </p:oleObj>
              </mc:Choice>
              <mc:Fallback>
                <p:oleObj r:id="rId5" imgW="8742422" imgH="476748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381125"/>
                        <a:ext cx="8743950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076825" y="1628775"/>
            <a:ext cx="40671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Город-курорт Ессентуки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Петровский городской округ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Советский городской округ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Кочубеевский муниципальный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Город-курорт Железноводск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Красногвардейский муниципальный район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Курский муниципальный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СРЕДНЕЕ ЗНАЧЕНИЕ ПОКАЗАТЕЛЯ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064896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+mn-cs"/>
              </a:rPr>
              <a:t>Наибольшие увеличение и наибольшее уменьшение значений показателя «Среднемесячная номинальная начисленная заработная плата работников муниципальных дошкольных образовательных организаций» (рублей)</a:t>
            </a:r>
          </a:p>
        </p:txBody>
      </p:sp>
      <p:graphicFrame>
        <p:nvGraphicFramePr>
          <p:cNvPr id="10246" name="Диаграмма 4"/>
          <p:cNvGraphicFramePr>
            <a:graphicFrameLocks/>
          </p:cNvGraphicFramePr>
          <p:nvPr/>
        </p:nvGraphicFramePr>
        <p:xfrm>
          <a:off x="344488" y="785813"/>
          <a:ext cx="8540750" cy="55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8541236" imgH="5572227" progId="Excel.Chart.8">
                  <p:embed/>
                </p:oleObj>
              </mc:Choice>
              <mc:Fallback>
                <p:oleObj r:id="rId5" imgW="8541236" imgH="557222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785813"/>
                        <a:ext cx="8540750" cy="557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797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2018-11-22T10:05:35Z</dcterms:created>
  <dcterms:modified xsi:type="dcterms:W3CDTF">2018-11-22T10:08:42Z</dcterms:modified>
</cp:coreProperties>
</file>